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43" r:id="rId2"/>
  </p:sldMasterIdLst>
  <p:notesMasterIdLst>
    <p:notesMasterId r:id="rId17"/>
  </p:notesMasterIdLst>
  <p:sldIdLst>
    <p:sldId id="256" r:id="rId3"/>
    <p:sldId id="258" r:id="rId4"/>
    <p:sldId id="281" r:id="rId5"/>
    <p:sldId id="272" r:id="rId6"/>
    <p:sldId id="289" r:id="rId7"/>
    <p:sldId id="279" r:id="rId8"/>
    <p:sldId id="280" r:id="rId9"/>
    <p:sldId id="282" r:id="rId10"/>
    <p:sldId id="283" r:id="rId11"/>
    <p:sldId id="284" r:id="rId12"/>
    <p:sldId id="285" r:id="rId13"/>
    <p:sldId id="286" r:id="rId14"/>
    <p:sldId id="287" r:id="rId15"/>
    <p:sldId id="288" r:id="rId16"/>
  </p:sldIdLst>
  <p:sldSz cx="9144000" cy="5143500" type="screen16x9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5179" autoAdjust="0"/>
  </p:normalViewPr>
  <p:slideViewPr>
    <p:cSldViewPr>
      <p:cViewPr varScale="1">
        <p:scale>
          <a:sx n="97" d="100"/>
          <a:sy n="97" d="100"/>
        </p:scale>
        <p:origin x="624" y="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26A416-B3D0-4DE3-BC28-42C4B01C360C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EA5574AD-10A7-42D1-9F31-B919BFDB87F1}">
      <dgm:prSet phldrT="[Text]"/>
      <dgm:spPr/>
      <dgm:t>
        <a:bodyPr/>
        <a:lstStyle/>
        <a:p>
          <a:r>
            <a:rPr lang="en-US" dirty="0" smtClean="0"/>
            <a:t>Degree</a:t>
          </a:r>
          <a:endParaRPr lang="en-US" dirty="0"/>
        </a:p>
      </dgm:t>
    </dgm:pt>
    <dgm:pt modelId="{016CDEDB-30F4-41A0-85E7-0B085A0E3808}" type="parTrans" cxnId="{749564AC-2D50-4972-8FDC-3BDFE5965F14}">
      <dgm:prSet/>
      <dgm:spPr/>
      <dgm:t>
        <a:bodyPr/>
        <a:lstStyle/>
        <a:p>
          <a:endParaRPr lang="en-US"/>
        </a:p>
      </dgm:t>
    </dgm:pt>
    <dgm:pt modelId="{E359A6A1-B60E-4FEB-BC92-D005FC604C54}" type="sibTrans" cxnId="{749564AC-2D50-4972-8FDC-3BDFE5965F14}">
      <dgm:prSet/>
      <dgm:spPr/>
      <dgm:t>
        <a:bodyPr/>
        <a:lstStyle/>
        <a:p>
          <a:endParaRPr lang="en-US"/>
        </a:p>
      </dgm:t>
    </dgm:pt>
    <dgm:pt modelId="{471A6D0C-4FE9-4985-9269-F9C2DD0F14EA}">
      <dgm:prSet phldrT="[Text]"/>
      <dgm:spPr/>
      <dgm:t>
        <a:bodyPr/>
        <a:lstStyle/>
        <a:p>
          <a:r>
            <a:rPr lang="en-US" dirty="0" smtClean="0"/>
            <a:t>MA</a:t>
          </a:r>
          <a:endParaRPr lang="en-US" dirty="0"/>
        </a:p>
      </dgm:t>
    </dgm:pt>
    <dgm:pt modelId="{4B247549-540B-4BA7-8100-11173D20C3EF}" type="parTrans" cxnId="{7D4CA6D9-3B9C-4DDA-9EF1-82C687F3F389}">
      <dgm:prSet/>
      <dgm:spPr/>
      <dgm:t>
        <a:bodyPr/>
        <a:lstStyle/>
        <a:p>
          <a:endParaRPr lang="en-US"/>
        </a:p>
      </dgm:t>
    </dgm:pt>
    <dgm:pt modelId="{42A22AE6-4B4B-4E1F-80CA-7E5DB8A9F155}" type="sibTrans" cxnId="{7D4CA6D9-3B9C-4DDA-9EF1-82C687F3F389}">
      <dgm:prSet/>
      <dgm:spPr/>
      <dgm:t>
        <a:bodyPr/>
        <a:lstStyle/>
        <a:p>
          <a:endParaRPr lang="en-US"/>
        </a:p>
      </dgm:t>
    </dgm:pt>
    <dgm:pt modelId="{CC26E90F-671A-47A7-B356-E8DBA1E3A66D}">
      <dgm:prSet phldrT="[Text]"/>
      <dgm:spPr/>
      <dgm:t>
        <a:bodyPr/>
        <a:lstStyle/>
        <a:p>
          <a:r>
            <a:rPr lang="en-US" dirty="0" smtClean="0"/>
            <a:t>MPHIL</a:t>
          </a:r>
          <a:endParaRPr lang="en-US" dirty="0"/>
        </a:p>
      </dgm:t>
    </dgm:pt>
    <dgm:pt modelId="{4B859301-EF29-4B36-B8D0-B38E9C748C4E}" type="parTrans" cxnId="{6DD327DC-84CC-48D1-9BB3-19DEF1E1E37B}">
      <dgm:prSet/>
      <dgm:spPr/>
      <dgm:t>
        <a:bodyPr/>
        <a:lstStyle/>
        <a:p>
          <a:endParaRPr lang="en-US"/>
        </a:p>
      </dgm:t>
    </dgm:pt>
    <dgm:pt modelId="{D1A1148D-E3BB-4B92-B0D7-642C86E95DB4}" type="sibTrans" cxnId="{6DD327DC-84CC-48D1-9BB3-19DEF1E1E37B}">
      <dgm:prSet/>
      <dgm:spPr/>
      <dgm:t>
        <a:bodyPr/>
        <a:lstStyle/>
        <a:p>
          <a:endParaRPr lang="en-US"/>
        </a:p>
      </dgm:t>
    </dgm:pt>
    <dgm:pt modelId="{A6CA13CB-C863-485D-B284-629B29E07E28}">
      <dgm:prSet/>
      <dgm:spPr/>
      <dgm:t>
        <a:bodyPr/>
        <a:lstStyle/>
        <a:p>
          <a:r>
            <a:rPr lang="en-US" dirty="0" smtClean="0"/>
            <a:t>PHD</a:t>
          </a:r>
          <a:endParaRPr lang="en-US" dirty="0"/>
        </a:p>
      </dgm:t>
    </dgm:pt>
    <dgm:pt modelId="{BBBF3560-65AC-4521-9FE1-028FD8F7BDC9}" type="parTrans" cxnId="{8ED9EBC0-E13A-4D0B-AB99-46A4D1657BD4}">
      <dgm:prSet/>
      <dgm:spPr/>
      <dgm:t>
        <a:bodyPr/>
        <a:lstStyle/>
        <a:p>
          <a:endParaRPr lang="en-US"/>
        </a:p>
      </dgm:t>
    </dgm:pt>
    <dgm:pt modelId="{ABB88F98-5402-4BB8-B46E-C6A2C86133BD}" type="sibTrans" cxnId="{8ED9EBC0-E13A-4D0B-AB99-46A4D1657BD4}">
      <dgm:prSet/>
      <dgm:spPr/>
      <dgm:t>
        <a:bodyPr/>
        <a:lstStyle/>
        <a:p>
          <a:endParaRPr lang="en-US"/>
        </a:p>
      </dgm:t>
    </dgm:pt>
    <dgm:pt modelId="{43FC13C3-DA92-41DE-9FD2-A8455EBA178A}" type="pres">
      <dgm:prSet presAssocID="{7626A416-B3D0-4DE3-BC28-42C4B01C360C}" presName="Name0" presStyleCnt="0">
        <dgm:presLayoutVars>
          <dgm:dir/>
          <dgm:resizeHandles val="exact"/>
        </dgm:presLayoutVars>
      </dgm:prSet>
      <dgm:spPr/>
    </dgm:pt>
    <dgm:pt modelId="{D65744C8-989F-49B9-AE90-436EF8383BE4}" type="pres">
      <dgm:prSet presAssocID="{EA5574AD-10A7-42D1-9F31-B919BFDB87F1}" presName="parTxOnly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8BE48A-2DB2-411A-88DB-5DFACE70B911}" type="pres">
      <dgm:prSet presAssocID="{E359A6A1-B60E-4FEB-BC92-D005FC604C54}" presName="parSpace" presStyleCnt="0"/>
      <dgm:spPr/>
    </dgm:pt>
    <dgm:pt modelId="{419921BB-699B-4D7C-911B-CF849BEE9A82}" type="pres">
      <dgm:prSet presAssocID="{471A6D0C-4FE9-4985-9269-F9C2DD0F14EA}" presName="parTxOnly" presStyleLbl="node1" presStyleIdx="1" presStyleCnt="4">
        <dgm:presLayoutVars>
          <dgm:bulletEnabled val="1"/>
        </dgm:presLayoutVars>
      </dgm:prSet>
      <dgm:spPr/>
    </dgm:pt>
    <dgm:pt modelId="{EF7528EF-EFE4-4E73-A1AC-6D8D3B5C3697}" type="pres">
      <dgm:prSet presAssocID="{42A22AE6-4B4B-4E1F-80CA-7E5DB8A9F155}" presName="parSpace" presStyleCnt="0"/>
      <dgm:spPr/>
    </dgm:pt>
    <dgm:pt modelId="{57CEC2F2-E9B3-4FD6-AD91-ABD24740BBF7}" type="pres">
      <dgm:prSet presAssocID="{CC26E90F-671A-47A7-B356-E8DBA1E3A66D}" presName="parTxOnly" presStyleLbl="node1" presStyleIdx="2" presStyleCnt="4" custLinFactNeighborX="12643" custLinFactNeighborY="1207">
        <dgm:presLayoutVars>
          <dgm:bulletEnabled val="1"/>
        </dgm:presLayoutVars>
      </dgm:prSet>
      <dgm:spPr/>
    </dgm:pt>
    <dgm:pt modelId="{B7DDD198-C30F-43A0-9C28-5120DB828109}" type="pres">
      <dgm:prSet presAssocID="{D1A1148D-E3BB-4B92-B0D7-642C86E95DB4}" presName="parSpace" presStyleCnt="0"/>
      <dgm:spPr/>
    </dgm:pt>
    <dgm:pt modelId="{034CCEEC-7EAC-47F1-9983-58D7CCC59B25}" type="pres">
      <dgm:prSet presAssocID="{A6CA13CB-C863-485D-B284-629B29E07E28}" presName="parTxOnly" presStyleLbl="node1" presStyleIdx="3" presStyleCnt="4">
        <dgm:presLayoutVars>
          <dgm:bulletEnabled val="1"/>
        </dgm:presLayoutVars>
      </dgm:prSet>
      <dgm:spPr/>
    </dgm:pt>
  </dgm:ptLst>
  <dgm:cxnLst>
    <dgm:cxn modelId="{8ED9EBC0-E13A-4D0B-AB99-46A4D1657BD4}" srcId="{7626A416-B3D0-4DE3-BC28-42C4B01C360C}" destId="{A6CA13CB-C863-485D-B284-629B29E07E28}" srcOrd="3" destOrd="0" parTransId="{BBBF3560-65AC-4521-9FE1-028FD8F7BDC9}" sibTransId="{ABB88F98-5402-4BB8-B46E-C6A2C86133BD}"/>
    <dgm:cxn modelId="{749564AC-2D50-4972-8FDC-3BDFE5965F14}" srcId="{7626A416-B3D0-4DE3-BC28-42C4B01C360C}" destId="{EA5574AD-10A7-42D1-9F31-B919BFDB87F1}" srcOrd="0" destOrd="0" parTransId="{016CDEDB-30F4-41A0-85E7-0B085A0E3808}" sibTransId="{E359A6A1-B60E-4FEB-BC92-D005FC604C54}"/>
    <dgm:cxn modelId="{24640B95-1D7F-4A21-9E88-4407794BADE5}" type="presOf" srcId="{CC26E90F-671A-47A7-B356-E8DBA1E3A66D}" destId="{57CEC2F2-E9B3-4FD6-AD91-ABD24740BBF7}" srcOrd="0" destOrd="0" presId="urn:microsoft.com/office/officeart/2005/8/layout/hChevron3"/>
    <dgm:cxn modelId="{7D4CA6D9-3B9C-4DDA-9EF1-82C687F3F389}" srcId="{7626A416-B3D0-4DE3-BC28-42C4B01C360C}" destId="{471A6D0C-4FE9-4985-9269-F9C2DD0F14EA}" srcOrd="1" destOrd="0" parTransId="{4B247549-540B-4BA7-8100-11173D20C3EF}" sibTransId="{42A22AE6-4B4B-4E1F-80CA-7E5DB8A9F155}"/>
    <dgm:cxn modelId="{D50CD316-943E-4752-8EAB-60FAEDA6D9A3}" type="presOf" srcId="{EA5574AD-10A7-42D1-9F31-B919BFDB87F1}" destId="{D65744C8-989F-49B9-AE90-436EF8383BE4}" srcOrd="0" destOrd="0" presId="urn:microsoft.com/office/officeart/2005/8/layout/hChevron3"/>
    <dgm:cxn modelId="{DD8BFCE3-F490-4F7A-93C5-8132E0328A02}" type="presOf" srcId="{471A6D0C-4FE9-4985-9269-F9C2DD0F14EA}" destId="{419921BB-699B-4D7C-911B-CF849BEE9A82}" srcOrd="0" destOrd="0" presId="urn:microsoft.com/office/officeart/2005/8/layout/hChevron3"/>
    <dgm:cxn modelId="{742D660F-765A-4A2C-BF53-8DB634D9C3EE}" type="presOf" srcId="{7626A416-B3D0-4DE3-BC28-42C4B01C360C}" destId="{43FC13C3-DA92-41DE-9FD2-A8455EBA178A}" srcOrd="0" destOrd="0" presId="urn:microsoft.com/office/officeart/2005/8/layout/hChevron3"/>
    <dgm:cxn modelId="{A1B734E8-5C69-443D-AD35-CBEBAA345EEC}" type="presOf" srcId="{A6CA13CB-C863-485D-B284-629B29E07E28}" destId="{034CCEEC-7EAC-47F1-9983-58D7CCC59B25}" srcOrd="0" destOrd="0" presId="urn:microsoft.com/office/officeart/2005/8/layout/hChevron3"/>
    <dgm:cxn modelId="{6DD327DC-84CC-48D1-9BB3-19DEF1E1E37B}" srcId="{7626A416-B3D0-4DE3-BC28-42C4B01C360C}" destId="{CC26E90F-671A-47A7-B356-E8DBA1E3A66D}" srcOrd="2" destOrd="0" parTransId="{4B859301-EF29-4B36-B8D0-B38E9C748C4E}" sibTransId="{D1A1148D-E3BB-4B92-B0D7-642C86E95DB4}"/>
    <dgm:cxn modelId="{01FBB577-691B-4961-A2B6-198F5BD6DF34}" type="presParOf" srcId="{43FC13C3-DA92-41DE-9FD2-A8455EBA178A}" destId="{D65744C8-989F-49B9-AE90-436EF8383BE4}" srcOrd="0" destOrd="0" presId="urn:microsoft.com/office/officeart/2005/8/layout/hChevron3"/>
    <dgm:cxn modelId="{72B3690A-B937-42C3-A231-C7B67956C530}" type="presParOf" srcId="{43FC13C3-DA92-41DE-9FD2-A8455EBA178A}" destId="{F28BE48A-2DB2-411A-88DB-5DFACE70B911}" srcOrd="1" destOrd="0" presId="urn:microsoft.com/office/officeart/2005/8/layout/hChevron3"/>
    <dgm:cxn modelId="{1A40849B-E93D-49DB-B2E0-B878E86F1457}" type="presParOf" srcId="{43FC13C3-DA92-41DE-9FD2-A8455EBA178A}" destId="{419921BB-699B-4D7C-911B-CF849BEE9A82}" srcOrd="2" destOrd="0" presId="urn:microsoft.com/office/officeart/2005/8/layout/hChevron3"/>
    <dgm:cxn modelId="{2A01621E-B195-4719-A5CD-D788B40A5ED0}" type="presParOf" srcId="{43FC13C3-DA92-41DE-9FD2-A8455EBA178A}" destId="{EF7528EF-EFE4-4E73-A1AC-6D8D3B5C3697}" srcOrd="3" destOrd="0" presId="urn:microsoft.com/office/officeart/2005/8/layout/hChevron3"/>
    <dgm:cxn modelId="{E45A5F67-BBEB-4EA5-92DD-160F783FADC9}" type="presParOf" srcId="{43FC13C3-DA92-41DE-9FD2-A8455EBA178A}" destId="{57CEC2F2-E9B3-4FD6-AD91-ABD24740BBF7}" srcOrd="4" destOrd="0" presId="urn:microsoft.com/office/officeart/2005/8/layout/hChevron3"/>
    <dgm:cxn modelId="{AAAE28F0-6702-4C86-909A-1F4369B8C269}" type="presParOf" srcId="{43FC13C3-DA92-41DE-9FD2-A8455EBA178A}" destId="{B7DDD198-C30F-43A0-9C28-5120DB828109}" srcOrd="5" destOrd="0" presId="urn:microsoft.com/office/officeart/2005/8/layout/hChevron3"/>
    <dgm:cxn modelId="{954B2BF4-DC36-4075-A5F7-C39077EB3830}" type="presParOf" srcId="{43FC13C3-DA92-41DE-9FD2-A8455EBA178A}" destId="{034CCEEC-7EAC-47F1-9983-58D7CCC59B25}" srcOrd="6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626A416-B3D0-4DE3-BC28-42C4B01C360C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EA5574AD-10A7-42D1-9F31-B919BFDB87F1}">
      <dgm:prSet phldrT="[Text]"/>
      <dgm:spPr/>
      <dgm:t>
        <a:bodyPr/>
        <a:lstStyle/>
        <a:p>
          <a:r>
            <a:rPr lang="en-US" dirty="0" smtClean="0"/>
            <a:t>Degree</a:t>
          </a:r>
          <a:endParaRPr lang="en-US" dirty="0"/>
        </a:p>
      </dgm:t>
    </dgm:pt>
    <dgm:pt modelId="{016CDEDB-30F4-41A0-85E7-0B085A0E3808}" type="parTrans" cxnId="{749564AC-2D50-4972-8FDC-3BDFE5965F14}">
      <dgm:prSet/>
      <dgm:spPr/>
      <dgm:t>
        <a:bodyPr/>
        <a:lstStyle/>
        <a:p>
          <a:endParaRPr lang="en-US"/>
        </a:p>
      </dgm:t>
    </dgm:pt>
    <dgm:pt modelId="{E359A6A1-B60E-4FEB-BC92-D005FC604C54}" type="sibTrans" cxnId="{749564AC-2D50-4972-8FDC-3BDFE5965F14}">
      <dgm:prSet/>
      <dgm:spPr/>
      <dgm:t>
        <a:bodyPr/>
        <a:lstStyle/>
        <a:p>
          <a:endParaRPr lang="en-US"/>
        </a:p>
      </dgm:t>
    </dgm:pt>
    <dgm:pt modelId="{471A6D0C-4FE9-4985-9269-F9C2DD0F14EA}">
      <dgm:prSet phldrT="[Text]"/>
      <dgm:spPr/>
      <dgm:t>
        <a:bodyPr/>
        <a:lstStyle/>
        <a:p>
          <a:r>
            <a:rPr lang="en-US" dirty="0" smtClean="0"/>
            <a:t>MA</a:t>
          </a:r>
          <a:endParaRPr lang="en-US" dirty="0"/>
        </a:p>
      </dgm:t>
    </dgm:pt>
    <dgm:pt modelId="{4B247549-540B-4BA7-8100-11173D20C3EF}" type="parTrans" cxnId="{7D4CA6D9-3B9C-4DDA-9EF1-82C687F3F389}">
      <dgm:prSet/>
      <dgm:spPr/>
      <dgm:t>
        <a:bodyPr/>
        <a:lstStyle/>
        <a:p>
          <a:endParaRPr lang="en-US"/>
        </a:p>
      </dgm:t>
    </dgm:pt>
    <dgm:pt modelId="{42A22AE6-4B4B-4E1F-80CA-7E5DB8A9F155}" type="sibTrans" cxnId="{7D4CA6D9-3B9C-4DDA-9EF1-82C687F3F389}">
      <dgm:prSet/>
      <dgm:spPr/>
      <dgm:t>
        <a:bodyPr/>
        <a:lstStyle/>
        <a:p>
          <a:endParaRPr lang="en-US"/>
        </a:p>
      </dgm:t>
    </dgm:pt>
    <dgm:pt modelId="{A6CA13CB-C863-485D-B284-629B29E07E28}">
      <dgm:prSet/>
      <dgm:spPr/>
      <dgm:t>
        <a:bodyPr/>
        <a:lstStyle/>
        <a:p>
          <a:r>
            <a:rPr lang="en-US" dirty="0" smtClean="0"/>
            <a:t>PHD</a:t>
          </a:r>
          <a:endParaRPr lang="en-US" dirty="0"/>
        </a:p>
      </dgm:t>
    </dgm:pt>
    <dgm:pt modelId="{BBBF3560-65AC-4521-9FE1-028FD8F7BDC9}" type="parTrans" cxnId="{8ED9EBC0-E13A-4D0B-AB99-46A4D1657BD4}">
      <dgm:prSet/>
      <dgm:spPr/>
      <dgm:t>
        <a:bodyPr/>
        <a:lstStyle/>
        <a:p>
          <a:endParaRPr lang="en-US"/>
        </a:p>
      </dgm:t>
    </dgm:pt>
    <dgm:pt modelId="{ABB88F98-5402-4BB8-B46E-C6A2C86133BD}" type="sibTrans" cxnId="{8ED9EBC0-E13A-4D0B-AB99-46A4D1657BD4}">
      <dgm:prSet/>
      <dgm:spPr/>
      <dgm:t>
        <a:bodyPr/>
        <a:lstStyle/>
        <a:p>
          <a:endParaRPr lang="en-US"/>
        </a:p>
      </dgm:t>
    </dgm:pt>
    <dgm:pt modelId="{43FC13C3-DA92-41DE-9FD2-A8455EBA178A}" type="pres">
      <dgm:prSet presAssocID="{7626A416-B3D0-4DE3-BC28-42C4B01C360C}" presName="Name0" presStyleCnt="0">
        <dgm:presLayoutVars>
          <dgm:dir/>
          <dgm:resizeHandles val="exact"/>
        </dgm:presLayoutVars>
      </dgm:prSet>
      <dgm:spPr/>
    </dgm:pt>
    <dgm:pt modelId="{D65744C8-989F-49B9-AE90-436EF8383BE4}" type="pres">
      <dgm:prSet presAssocID="{EA5574AD-10A7-42D1-9F31-B919BFDB87F1}" presName="parTxOnly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8BE48A-2DB2-411A-88DB-5DFACE70B911}" type="pres">
      <dgm:prSet presAssocID="{E359A6A1-B60E-4FEB-BC92-D005FC604C54}" presName="parSpace" presStyleCnt="0"/>
      <dgm:spPr/>
    </dgm:pt>
    <dgm:pt modelId="{419921BB-699B-4D7C-911B-CF849BEE9A82}" type="pres">
      <dgm:prSet presAssocID="{471A6D0C-4FE9-4985-9269-F9C2DD0F14EA}" presName="parTxOnly" presStyleLbl="node1" presStyleIdx="1" presStyleCnt="3">
        <dgm:presLayoutVars>
          <dgm:bulletEnabled val="1"/>
        </dgm:presLayoutVars>
      </dgm:prSet>
      <dgm:spPr/>
    </dgm:pt>
    <dgm:pt modelId="{EF7528EF-EFE4-4E73-A1AC-6D8D3B5C3697}" type="pres">
      <dgm:prSet presAssocID="{42A22AE6-4B4B-4E1F-80CA-7E5DB8A9F155}" presName="parSpace" presStyleCnt="0"/>
      <dgm:spPr/>
    </dgm:pt>
    <dgm:pt modelId="{034CCEEC-7EAC-47F1-9983-58D7CCC59B25}" type="pres">
      <dgm:prSet presAssocID="{A6CA13CB-C863-485D-B284-629B29E07E28}" presName="parTxOnly" presStyleLbl="node1" presStyleIdx="2" presStyleCnt="3">
        <dgm:presLayoutVars>
          <dgm:bulletEnabled val="1"/>
        </dgm:presLayoutVars>
      </dgm:prSet>
      <dgm:spPr/>
    </dgm:pt>
  </dgm:ptLst>
  <dgm:cxnLst>
    <dgm:cxn modelId="{8ED9EBC0-E13A-4D0B-AB99-46A4D1657BD4}" srcId="{7626A416-B3D0-4DE3-BC28-42C4B01C360C}" destId="{A6CA13CB-C863-485D-B284-629B29E07E28}" srcOrd="2" destOrd="0" parTransId="{BBBF3560-65AC-4521-9FE1-028FD8F7BDC9}" sibTransId="{ABB88F98-5402-4BB8-B46E-C6A2C86133BD}"/>
    <dgm:cxn modelId="{749564AC-2D50-4972-8FDC-3BDFE5965F14}" srcId="{7626A416-B3D0-4DE3-BC28-42C4B01C360C}" destId="{EA5574AD-10A7-42D1-9F31-B919BFDB87F1}" srcOrd="0" destOrd="0" parTransId="{016CDEDB-30F4-41A0-85E7-0B085A0E3808}" sibTransId="{E359A6A1-B60E-4FEB-BC92-D005FC604C54}"/>
    <dgm:cxn modelId="{7D4CA6D9-3B9C-4DDA-9EF1-82C687F3F389}" srcId="{7626A416-B3D0-4DE3-BC28-42C4B01C360C}" destId="{471A6D0C-4FE9-4985-9269-F9C2DD0F14EA}" srcOrd="1" destOrd="0" parTransId="{4B247549-540B-4BA7-8100-11173D20C3EF}" sibTransId="{42A22AE6-4B4B-4E1F-80CA-7E5DB8A9F155}"/>
    <dgm:cxn modelId="{DD8BFCE3-F490-4F7A-93C5-8132E0328A02}" type="presOf" srcId="{471A6D0C-4FE9-4985-9269-F9C2DD0F14EA}" destId="{419921BB-699B-4D7C-911B-CF849BEE9A82}" srcOrd="0" destOrd="0" presId="urn:microsoft.com/office/officeart/2005/8/layout/hChevron3"/>
    <dgm:cxn modelId="{D50CD316-943E-4752-8EAB-60FAEDA6D9A3}" type="presOf" srcId="{EA5574AD-10A7-42D1-9F31-B919BFDB87F1}" destId="{D65744C8-989F-49B9-AE90-436EF8383BE4}" srcOrd="0" destOrd="0" presId="urn:microsoft.com/office/officeart/2005/8/layout/hChevron3"/>
    <dgm:cxn modelId="{742D660F-765A-4A2C-BF53-8DB634D9C3EE}" type="presOf" srcId="{7626A416-B3D0-4DE3-BC28-42C4B01C360C}" destId="{43FC13C3-DA92-41DE-9FD2-A8455EBA178A}" srcOrd="0" destOrd="0" presId="urn:microsoft.com/office/officeart/2005/8/layout/hChevron3"/>
    <dgm:cxn modelId="{A1B734E8-5C69-443D-AD35-CBEBAA345EEC}" type="presOf" srcId="{A6CA13CB-C863-485D-B284-629B29E07E28}" destId="{034CCEEC-7EAC-47F1-9983-58D7CCC59B25}" srcOrd="0" destOrd="0" presId="urn:microsoft.com/office/officeart/2005/8/layout/hChevron3"/>
    <dgm:cxn modelId="{01FBB577-691B-4961-A2B6-198F5BD6DF34}" type="presParOf" srcId="{43FC13C3-DA92-41DE-9FD2-A8455EBA178A}" destId="{D65744C8-989F-49B9-AE90-436EF8383BE4}" srcOrd="0" destOrd="0" presId="urn:microsoft.com/office/officeart/2005/8/layout/hChevron3"/>
    <dgm:cxn modelId="{72B3690A-B937-42C3-A231-C7B67956C530}" type="presParOf" srcId="{43FC13C3-DA92-41DE-9FD2-A8455EBA178A}" destId="{F28BE48A-2DB2-411A-88DB-5DFACE70B911}" srcOrd="1" destOrd="0" presId="urn:microsoft.com/office/officeart/2005/8/layout/hChevron3"/>
    <dgm:cxn modelId="{1A40849B-E93D-49DB-B2E0-B878E86F1457}" type="presParOf" srcId="{43FC13C3-DA92-41DE-9FD2-A8455EBA178A}" destId="{419921BB-699B-4D7C-911B-CF849BEE9A82}" srcOrd="2" destOrd="0" presId="urn:microsoft.com/office/officeart/2005/8/layout/hChevron3"/>
    <dgm:cxn modelId="{2A01621E-B195-4719-A5CD-D788B40A5ED0}" type="presParOf" srcId="{43FC13C3-DA92-41DE-9FD2-A8455EBA178A}" destId="{EF7528EF-EFE4-4E73-A1AC-6D8D3B5C3697}" srcOrd="3" destOrd="0" presId="urn:microsoft.com/office/officeart/2005/8/layout/hChevron3"/>
    <dgm:cxn modelId="{954B2BF4-DC36-4075-A5F7-C39077EB3830}" type="presParOf" srcId="{43FC13C3-DA92-41DE-9FD2-A8455EBA178A}" destId="{034CCEEC-7EAC-47F1-9983-58D7CCC59B25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5744C8-989F-49B9-AE90-436EF8383BE4}">
      <dsp:nvSpPr>
        <dsp:cNvPr id="0" name=""/>
        <dsp:cNvSpPr/>
      </dsp:nvSpPr>
      <dsp:spPr>
        <a:xfrm>
          <a:off x="1451" y="521617"/>
          <a:ext cx="1455911" cy="58236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7348" tIns="58674" rIns="29337" bIns="5867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Degree</a:t>
          </a:r>
          <a:endParaRPr lang="en-US" sz="2200" kern="1200" dirty="0"/>
        </a:p>
      </dsp:txBody>
      <dsp:txXfrm>
        <a:off x="1451" y="521617"/>
        <a:ext cx="1310320" cy="582364"/>
      </dsp:txXfrm>
    </dsp:sp>
    <dsp:sp modelId="{419921BB-699B-4D7C-911B-CF849BEE9A82}">
      <dsp:nvSpPr>
        <dsp:cNvPr id="0" name=""/>
        <dsp:cNvSpPr/>
      </dsp:nvSpPr>
      <dsp:spPr>
        <a:xfrm>
          <a:off x="1166179" y="521617"/>
          <a:ext cx="1455911" cy="58236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011" tIns="58674" rIns="29337" bIns="5867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MA</a:t>
          </a:r>
          <a:endParaRPr lang="en-US" sz="2200" kern="1200" dirty="0"/>
        </a:p>
      </dsp:txBody>
      <dsp:txXfrm>
        <a:off x="1457361" y="521617"/>
        <a:ext cx="873547" cy="582364"/>
      </dsp:txXfrm>
    </dsp:sp>
    <dsp:sp modelId="{57CEC2F2-E9B3-4FD6-AD91-ABD24740BBF7}">
      <dsp:nvSpPr>
        <dsp:cNvPr id="0" name=""/>
        <dsp:cNvSpPr/>
      </dsp:nvSpPr>
      <dsp:spPr>
        <a:xfrm>
          <a:off x="2367723" y="528646"/>
          <a:ext cx="1455911" cy="58236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011" tIns="58674" rIns="29337" bIns="5867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MPHIL</a:t>
          </a:r>
          <a:endParaRPr lang="en-US" sz="2200" kern="1200" dirty="0"/>
        </a:p>
      </dsp:txBody>
      <dsp:txXfrm>
        <a:off x="2658905" y="528646"/>
        <a:ext cx="873547" cy="582364"/>
      </dsp:txXfrm>
    </dsp:sp>
    <dsp:sp modelId="{034CCEEC-7EAC-47F1-9983-58D7CCC59B25}">
      <dsp:nvSpPr>
        <dsp:cNvPr id="0" name=""/>
        <dsp:cNvSpPr/>
      </dsp:nvSpPr>
      <dsp:spPr>
        <a:xfrm>
          <a:off x="3495637" y="521617"/>
          <a:ext cx="1455911" cy="58236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011" tIns="58674" rIns="29337" bIns="5867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PHD</a:t>
          </a:r>
          <a:endParaRPr lang="en-US" sz="2200" kern="1200" dirty="0"/>
        </a:p>
      </dsp:txBody>
      <dsp:txXfrm>
        <a:off x="3786819" y="521617"/>
        <a:ext cx="873547" cy="5823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5744C8-989F-49B9-AE90-436EF8383BE4}">
      <dsp:nvSpPr>
        <dsp:cNvPr id="0" name=""/>
        <dsp:cNvSpPr/>
      </dsp:nvSpPr>
      <dsp:spPr>
        <a:xfrm>
          <a:off x="2176" y="432134"/>
          <a:ext cx="1903325" cy="76133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8026" tIns="104013" rIns="52007" bIns="104013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Degree</a:t>
          </a:r>
          <a:endParaRPr lang="en-US" sz="3900" kern="1200" dirty="0"/>
        </a:p>
      </dsp:txBody>
      <dsp:txXfrm>
        <a:off x="2176" y="432134"/>
        <a:ext cx="1712993" cy="761330"/>
      </dsp:txXfrm>
    </dsp:sp>
    <dsp:sp modelId="{419921BB-699B-4D7C-911B-CF849BEE9A82}">
      <dsp:nvSpPr>
        <dsp:cNvPr id="0" name=""/>
        <dsp:cNvSpPr/>
      </dsp:nvSpPr>
      <dsp:spPr>
        <a:xfrm>
          <a:off x="1524837" y="432134"/>
          <a:ext cx="1903325" cy="76133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020" tIns="104013" rIns="52007" bIns="104013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MA</a:t>
          </a:r>
          <a:endParaRPr lang="en-US" sz="3900" kern="1200" dirty="0"/>
        </a:p>
      </dsp:txBody>
      <dsp:txXfrm>
        <a:off x="1905502" y="432134"/>
        <a:ext cx="1141995" cy="761330"/>
      </dsp:txXfrm>
    </dsp:sp>
    <dsp:sp modelId="{034CCEEC-7EAC-47F1-9983-58D7CCC59B25}">
      <dsp:nvSpPr>
        <dsp:cNvPr id="0" name=""/>
        <dsp:cNvSpPr/>
      </dsp:nvSpPr>
      <dsp:spPr>
        <a:xfrm>
          <a:off x="3047497" y="432134"/>
          <a:ext cx="1903325" cy="76133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020" tIns="104013" rIns="52007" bIns="104013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PHD</a:t>
          </a:r>
          <a:endParaRPr lang="en-US" sz="3900" kern="1200" dirty="0"/>
        </a:p>
      </dsp:txBody>
      <dsp:txXfrm>
        <a:off x="3428162" y="432134"/>
        <a:ext cx="1141995" cy="7613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A8ADFD5B-A66C-449C-B6E8-FB716D07777D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CA5D3BF3-D352-46FC-8343-31F56E6730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860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11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569214"/>
            <a:ext cx="7543800" cy="267462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000" spc="-38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3341716"/>
            <a:ext cx="7543800" cy="85725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047E157E-8DCB-4F70-A0AF-5EB586A91DD4}" type="datetime1">
              <a:rPr kumimoji="0" lang="en-US" smtClean="0">
                <a:solidFill>
                  <a:srgbClr val="FFFFFF"/>
                </a:solidFill>
              </a:rPr>
              <a:pPr algn="ctr"/>
              <a:t>10/16/2020</a:t>
            </a:fld>
            <a:endParaRPr kumimoji="0" lang="en-US" sz="2000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2E0A0-C266-4798-8C8F-B9F91E9DA37E}" type="slidenum">
              <a:rPr kumimoji="0" lang="en-US" smtClean="0">
                <a:solidFill>
                  <a:schemeClr val="tx2"/>
                </a:solidFill>
              </a:rPr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25755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4037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6EA6-EFEA-4C30-9264-4F9291A5780D}" type="datetime1">
              <a:rPr kumimoji="0" lang="en-US" smtClean="0"/>
              <a:pPr/>
              <a:t>10/16/2020</a:t>
            </a:fld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kumimoji="0"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890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9226"/>
            <a:ext cx="1971675" cy="431992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9226"/>
            <a:ext cx="5800725" cy="4319924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6EA6-EFEA-4C30-9264-4F9291A5780D}" type="datetime1">
              <a:rPr kumimoji="0" lang="en-US" smtClean="0"/>
              <a:pPr/>
              <a:t>10/16/2020</a:t>
            </a:fld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kumimoji="0"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3253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6EA6-EFEA-4C30-9264-4F9291A5780D}" type="datetime1">
              <a:rPr kumimoji="0" lang="en-US" smtClean="0"/>
              <a:pPr/>
              <a:t>10/16/2020</a:t>
            </a:fld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kumimoji="0"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1861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69214"/>
            <a:ext cx="7543800" cy="267462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6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3339846"/>
            <a:ext cx="7543800" cy="85725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F9F07-3BC7-4570-B054-79111B0A380C}" type="datetime1">
              <a:rPr kumimoji="0" lang="en-US" smtClean="0"/>
              <a:pPr/>
              <a:t>10/16/2020</a:t>
            </a:fld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kumimoji="0" lang="en-US" sz="2400" b="1" smtClean="0">
                <a:solidFill>
                  <a:srgbClr val="FFFFFF"/>
                </a:solidFill>
              </a:rPr>
              <a:pPr algn="ctr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25755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3298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59" y="1384301"/>
            <a:ext cx="3703320" cy="30175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384301"/>
            <a:ext cx="3703320" cy="30175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6EA6-EFEA-4C30-9264-4F9291A5780D}" type="datetime1">
              <a:rPr kumimoji="0" lang="en-US" smtClean="0"/>
              <a:pPr/>
              <a:t>10/16/2020</a:t>
            </a:fld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kumimoji="0"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570636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384539"/>
            <a:ext cx="3703320" cy="55221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1936751"/>
            <a:ext cx="3703320" cy="2533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384539"/>
            <a:ext cx="3703320" cy="55221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1936751"/>
            <a:ext cx="3703320" cy="2533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6EA6-EFEA-4C30-9264-4F9291A5780D}" type="datetime1">
              <a:rPr kumimoji="0" lang="en-US" smtClean="0"/>
              <a:pPr/>
              <a:t>10/16/2020</a:t>
            </a:fld>
            <a:endParaRPr kumimoji="0"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kumimoji="0"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80790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ADB5D-B7A0-47E3-AD2D-B1A6F8614213}" type="datetime1">
              <a:rPr kumimoji="0" lang="en-US" smtClean="0"/>
              <a:pPr/>
              <a:t>10/16/2020</a:t>
            </a:fld>
            <a:endParaRPr kumimoji="0"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7CB7D-F184-43C7-B6FD-03D728E1BBFF}" type="slidenum">
              <a:rPr kumimoji="0" lang="en-US" smtClean="0">
                <a:solidFill>
                  <a:srgbClr val="FFFFFF"/>
                </a:solidFill>
              </a:rPr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868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68126-03FC-49C0-B9B8-2B561CCC3D90}" type="datetime1">
              <a:rPr kumimoji="0" lang="en-US" smtClean="0"/>
              <a:pPr/>
              <a:t>10/16/2020</a:t>
            </a:fld>
            <a:endParaRPr kumimoji="0"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7CB7D-F184-43C7-B6FD-03D728E1BBFF}" type="slidenum">
              <a:rPr kumimoji="0" lang="en-US" smtClean="0">
                <a:solidFill>
                  <a:schemeClr val="tx2"/>
                </a:solidFill>
              </a:rPr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441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45769"/>
            <a:ext cx="2400300" cy="1714500"/>
          </a:xfrm>
        </p:spPr>
        <p:txBody>
          <a:bodyPr anchor="b">
            <a:norm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548640"/>
            <a:ext cx="4869180" cy="3943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194560"/>
            <a:ext cx="2400300" cy="2534343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4844839"/>
            <a:ext cx="1963883" cy="273844"/>
          </a:xfrm>
        </p:spPr>
        <p:txBody>
          <a:bodyPr/>
          <a:lstStyle>
            <a:lvl1pPr algn="l">
              <a:defRPr/>
            </a:lvl1pPr>
          </a:lstStyle>
          <a:p>
            <a:fld id="{F49A8198-4617-485E-9585-4840B69DBBA6}" type="datetime1">
              <a:rPr kumimoji="0" lang="en-US" smtClean="0"/>
              <a:pPr/>
              <a:t>10/16/2020</a:t>
            </a:fld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4844839"/>
            <a:ext cx="3486150" cy="273844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3F7CB7D-F184-43C7-B6FD-03D728E1BBFF}" type="slidenum">
              <a:rPr kumimoji="0" lang="en-US" smtClean="0">
                <a:solidFill>
                  <a:srgbClr val="FFFFFF"/>
                </a:solidFill>
              </a:rPr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82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14750"/>
            <a:ext cx="9141619" cy="14287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368630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806190"/>
            <a:ext cx="7585234" cy="617220"/>
          </a:xfrm>
        </p:spPr>
        <p:txBody>
          <a:bodyPr lIns="91440" tIns="0" rIns="91440" bIns="0" anchor="b">
            <a:no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3686307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4430268"/>
            <a:ext cx="7584948" cy="44577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450"/>
              </a:spcAft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6EA6-EFEA-4C30-9264-4F9291A5780D}" type="datetime1">
              <a:rPr kumimoji="0" lang="en-US" smtClean="0"/>
              <a:pPr/>
              <a:t>10/16/2020</a:t>
            </a:fld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kumimoji="0" lang="en-US" sz="2800" b="1" smtClean="0">
                <a:solidFill>
                  <a:srgbClr val="FFFFFF"/>
                </a:solidFill>
              </a:rPr>
              <a:pPr algn="ctr"/>
              <a:t>‹#›</a:t>
            </a:fld>
            <a:endParaRPr kumimoji="0" lang="en-US" sz="2800" dirty="0"/>
          </a:p>
        </p:txBody>
      </p:sp>
    </p:spTree>
    <p:extLst>
      <p:ext uri="{BB962C8B-B14F-4D97-AF65-F5344CB8AC3E}">
        <p14:creationId xmlns:p14="http://schemas.microsoft.com/office/powerpoint/2010/main" val="3616260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4800600"/>
            <a:ext cx="9144000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750737"/>
            <a:ext cx="9143989" cy="498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384301"/>
            <a:ext cx="7543800" cy="301752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4844839"/>
            <a:ext cx="185420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rgbClr val="FFFFFF"/>
                </a:solidFill>
              </a:defRPr>
            </a:lvl1pPr>
          </a:lstStyle>
          <a:p>
            <a:fld id="{E4606EA6-EFEA-4C30-9264-4F9291A5780D}" type="datetime1">
              <a:rPr kumimoji="0" lang="en-US" smtClean="0"/>
              <a:pPr/>
              <a:t>10/16/2020</a:t>
            </a:fld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4844839"/>
            <a:ext cx="361710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 cap="all" baseline="0">
                <a:solidFill>
                  <a:srgbClr val="FFFFFF"/>
                </a:solidFill>
              </a:defRPr>
            </a:lvl1pPr>
          </a:lstStyle>
          <a:p>
            <a:pPr algn="r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4844839"/>
            <a:ext cx="98401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rgbClr val="FFFFFF"/>
                </a:solidFill>
              </a:defRPr>
            </a:lvl1pPr>
          </a:lstStyle>
          <a:p>
            <a:pPr algn="ctr"/>
            <a:fld id="{8F82E0A0-C266-4798-8C8F-B9F91E9DA37E}" type="slidenum">
              <a:rPr kumimoji="0"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303384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8551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</p:sldLayoutIdLst>
  <p:txStyles>
    <p:titleStyle>
      <a:lvl1pPr algn="l" defTabSz="685800" rtl="0" eaLnBrk="1" latinLnBrk="0" hangingPunct="1">
        <a:lnSpc>
          <a:spcPct val="85000"/>
        </a:lnSpc>
        <a:spcBef>
          <a:spcPct val="0"/>
        </a:spcBef>
        <a:buNone/>
        <a:defRPr sz="3600" kern="1200" spc="-38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8803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42519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56235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69951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8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/>
          </p:cNvSpPr>
          <p:nvPr>
            <p:ph type="subTitle" idx="1"/>
          </p:nvPr>
        </p:nvSpPr>
        <p:spPr>
          <a:xfrm>
            <a:off x="-23949" y="3393849"/>
            <a:ext cx="1447801" cy="366638"/>
          </a:xfrm>
        </p:spPr>
        <p:txBody>
          <a:bodyPr>
            <a:normAutofit fontScale="47500" lnSpcReduction="20000"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What Is it series ?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-347408" y="493879"/>
            <a:ext cx="5257800" cy="41549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Education Policy </a:t>
            </a:r>
          </a:p>
          <a:p>
            <a:pPr algn="ctr"/>
            <a:r>
              <a:rPr lang="en-US" sz="66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2020</a:t>
            </a:r>
            <a:endParaRPr lang="en-US" sz="6600" b="1" dirty="0">
              <a:ln w="9525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0"/>
            <a:ext cx="3263378" cy="6667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57704" y="4643586"/>
            <a:ext cx="14478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HISTORY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743200" y="4643586"/>
            <a:ext cx="14478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HINDI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390900" y="3859019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3200" b="1" smtClean="0">
                <a:solidFill>
                  <a:srgbClr val="FF0000"/>
                </a:solidFill>
              </a:rPr>
              <a:t>हिंदी </a:t>
            </a:r>
            <a:r>
              <a:rPr lang="x-none" sz="3200" b="1" dirty="0" smtClean="0">
                <a:solidFill>
                  <a:srgbClr val="FF0000"/>
                </a:solidFill>
              </a:rPr>
              <a:t>में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7586" y="-379"/>
            <a:ext cx="4466414" cy="5143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8293168"/>
              </p:ext>
            </p:extLst>
          </p:nvPr>
        </p:nvGraphicFramePr>
        <p:xfrm>
          <a:off x="0" y="666750"/>
          <a:ext cx="9144001" cy="4476751"/>
        </p:xfrm>
        <a:graphic>
          <a:graphicData uri="http://schemas.openxmlformats.org/drawingml/2006/table">
            <a:tbl>
              <a:tblPr/>
              <a:tblGrid>
                <a:gridCol w="3146961">
                  <a:extLst>
                    <a:ext uri="{9D8B030D-6E8A-4147-A177-3AD203B41FA5}">
                      <a16:colId xmlns:a16="http://schemas.microsoft.com/office/drawing/2014/main" val="3815483458"/>
                    </a:ext>
                  </a:extLst>
                </a:gridCol>
                <a:gridCol w="3176650">
                  <a:extLst>
                    <a:ext uri="{9D8B030D-6E8A-4147-A177-3AD203B41FA5}">
                      <a16:colId xmlns:a16="http://schemas.microsoft.com/office/drawing/2014/main" val="326829491"/>
                    </a:ext>
                  </a:extLst>
                </a:gridCol>
                <a:gridCol w="2820390">
                  <a:extLst>
                    <a:ext uri="{9D8B030D-6E8A-4147-A177-3AD203B41FA5}">
                      <a16:colId xmlns:a16="http://schemas.microsoft.com/office/drawing/2014/main" val="232967168"/>
                    </a:ext>
                  </a:extLst>
                </a:gridCol>
              </a:tblGrid>
              <a:tr h="589377">
                <a:tc>
                  <a:txBody>
                    <a:bodyPr/>
                    <a:lstStyle/>
                    <a:p>
                      <a:pPr algn="ctr"/>
                      <a:r>
                        <a:rPr lang="en-US" sz="1800" b="1">
                          <a:effectLst/>
                        </a:rPr>
                        <a:t>Type of Course</a:t>
                      </a:r>
                    </a:p>
                  </a:txBody>
                  <a:tcPr marL="114300" marR="114300" marT="76200" marB="76200" anchor="ctr">
                    <a:lnL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>
                          <a:effectLst/>
                        </a:rPr>
                        <a:t>Eligibility</a:t>
                      </a:r>
                    </a:p>
                  </a:txBody>
                  <a:tcPr marL="114300" marR="114300" marT="76200" marB="76200" anchor="ctr">
                    <a:lnL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>
                          <a:effectLst/>
                        </a:rPr>
                        <a:t>Course Details</a:t>
                      </a:r>
                    </a:p>
                  </a:txBody>
                  <a:tcPr marL="114300" marR="114300" marT="76200" marB="76200" anchor="ctr">
                    <a:lnL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8301227"/>
                  </a:ext>
                </a:extLst>
              </a:tr>
              <a:tr h="1943687">
                <a:tc>
                  <a:txBody>
                    <a:bodyPr/>
                    <a:lstStyle/>
                    <a:p>
                      <a:pPr algn="ctr"/>
                      <a:r>
                        <a:rPr lang="en-US" sz="1800" b="1">
                          <a:effectLst/>
                        </a:rPr>
                        <a:t>Type 1 – 2-Year Master’s Course</a:t>
                      </a:r>
                    </a:p>
                  </a:txBody>
                  <a:tcPr marL="114300" marR="114300" marT="76200" marB="76200" anchor="ctr">
                    <a:lnL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>
                          <a:effectLst/>
                        </a:rPr>
                        <a:t>Candidates who have completed a three-year Bachelor’s degree are eligible</a:t>
                      </a:r>
                    </a:p>
                  </a:txBody>
                  <a:tcPr marL="114300" marR="114300" marT="76200" marB="76200" anchor="ctr">
                    <a:lnL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>
                          <a:effectLst/>
                        </a:rPr>
                        <a:t>The second year of the course will be devoted to the research project and it is mandatory to complete the same.</a:t>
                      </a:r>
                    </a:p>
                  </a:txBody>
                  <a:tcPr marL="114300" marR="114300" marT="76200" marB="76200" anchor="ctr">
                    <a:lnL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9955247"/>
                  </a:ext>
                </a:extLst>
              </a:tr>
              <a:tr h="1943687">
                <a:tc>
                  <a:txBody>
                    <a:bodyPr/>
                    <a:lstStyle/>
                    <a:p>
                      <a:pPr algn="ctr"/>
                      <a:r>
                        <a:rPr lang="en-US" sz="1800" b="1">
                          <a:effectLst/>
                        </a:rPr>
                        <a:t>Type 2 – 1-Year Master’s Degree Course</a:t>
                      </a:r>
                    </a:p>
                  </a:txBody>
                  <a:tcPr marL="114300" marR="114300" marT="76200" marB="76200" anchor="ctr">
                    <a:lnL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effectLst/>
                        </a:rPr>
                        <a:t>Candidates who have completed 4-year Bachelor’s degree programme with Research</a:t>
                      </a:r>
                    </a:p>
                  </a:txBody>
                  <a:tcPr marL="114300" marR="114300" marT="76200" marB="76200" anchor="ctr">
                    <a:lnL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effectLst/>
                        </a:rPr>
                        <a:t>Research is not mandatory for a 1-year course, as students already complete their research project in a four-year Bachelor’s degree.</a:t>
                      </a:r>
                    </a:p>
                  </a:txBody>
                  <a:tcPr marL="114300" marR="114300" marT="76200" marB="76200" anchor="ctr">
                    <a:lnL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3392019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13335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Change in Master Degree</a:t>
            </a:r>
            <a:endParaRPr lang="en-US" sz="2800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26670"/>
            <a:ext cx="1905000" cy="52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561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Changes in Higher Education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charset="2"/>
              <a:buChar char="q"/>
            </a:pPr>
            <a:r>
              <a:rPr lang="en-US" sz="2000" b="1" dirty="0" smtClean="0">
                <a:solidFill>
                  <a:schemeClr val="tx1"/>
                </a:solidFill>
              </a:rPr>
              <a:t>Setup of National Research Foundation to increase research culture</a:t>
            </a:r>
          </a:p>
          <a:p>
            <a:pPr>
              <a:buFont typeface="Wingdings" charset="2"/>
              <a:buChar char="q"/>
            </a:pPr>
            <a:r>
              <a:rPr lang="en-US" sz="2000" b="1" dirty="0" smtClean="0">
                <a:solidFill>
                  <a:schemeClr val="tx1"/>
                </a:solidFill>
              </a:rPr>
              <a:t>Higher Education open up for foreign universities, government will make law so that they can setup their campus in INDIA</a:t>
            </a:r>
          </a:p>
          <a:p>
            <a:pPr>
              <a:buFont typeface="Wingdings" charset="2"/>
              <a:buChar char="q"/>
            </a:pPr>
            <a:r>
              <a:rPr lang="en-US" sz="2000" b="1" dirty="0" smtClean="0">
                <a:solidFill>
                  <a:schemeClr val="tx1"/>
                </a:solidFill>
              </a:rPr>
              <a:t>Setup MERU </a:t>
            </a:r>
            <a:r>
              <a:rPr lang="en-US" sz="1400" dirty="0">
                <a:solidFill>
                  <a:schemeClr val="tx1"/>
                </a:solidFill>
              </a:rPr>
              <a:t> </a:t>
            </a:r>
            <a:r>
              <a:rPr lang="en-US" sz="2000" b="1" dirty="0">
                <a:solidFill>
                  <a:schemeClr val="tx1"/>
                </a:solidFill>
              </a:rPr>
              <a:t>(Multidisciplinary Education and Research Universities</a:t>
            </a:r>
            <a:r>
              <a:rPr lang="en-US" sz="2000" b="1" dirty="0" smtClean="0">
                <a:solidFill>
                  <a:schemeClr val="tx1"/>
                </a:solidFill>
              </a:rPr>
              <a:t>)</a:t>
            </a:r>
          </a:p>
          <a:p>
            <a:pPr>
              <a:buFont typeface="Wingdings" charset="2"/>
              <a:buChar char="q"/>
            </a:pPr>
            <a:r>
              <a:rPr lang="en-US" sz="2000" b="1" dirty="0" smtClean="0">
                <a:solidFill>
                  <a:schemeClr val="tx1"/>
                </a:solidFill>
              </a:rPr>
              <a:t>Academic Bank of Credits</a:t>
            </a:r>
          </a:p>
          <a:p>
            <a:pPr>
              <a:buFont typeface="Wingdings" charset="2"/>
              <a:buChar char="q"/>
            </a:pPr>
            <a:r>
              <a:rPr lang="en-US" sz="2000" b="1" dirty="0" smtClean="0">
                <a:solidFill>
                  <a:schemeClr val="tx1"/>
                </a:solidFill>
              </a:rPr>
              <a:t>Interdisciplinary combination of subjects</a:t>
            </a:r>
          </a:p>
          <a:p>
            <a:pPr>
              <a:buFont typeface="Wingdings" charset="2"/>
              <a:buChar char="q"/>
            </a:pPr>
            <a:endParaRPr lang="en-US" sz="2000" b="1" dirty="0" smtClean="0">
              <a:solidFill>
                <a:schemeClr val="tx1"/>
              </a:solidFill>
            </a:endParaRPr>
          </a:p>
          <a:p>
            <a:pPr>
              <a:buFont typeface="Wingdings" charset="2"/>
              <a:buChar char="q"/>
            </a:pPr>
            <a:endParaRPr lang="en-US" sz="2000" b="1" dirty="0" smtClean="0">
              <a:solidFill>
                <a:schemeClr val="tx1"/>
              </a:solidFill>
            </a:endParaRPr>
          </a:p>
          <a:p>
            <a:pPr>
              <a:buFont typeface="Wingdings" charset="2"/>
              <a:buChar char="q"/>
            </a:pPr>
            <a:endParaRPr lang="en-US" sz="2000" b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1791" y="209550"/>
            <a:ext cx="1905000" cy="52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072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Changes in Higher Education- Board Exam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charset="2"/>
              <a:buChar char="q"/>
            </a:pPr>
            <a:r>
              <a:rPr lang="en-US" sz="2000" b="1" dirty="0" smtClean="0">
                <a:solidFill>
                  <a:schemeClr val="tx1"/>
                </a:solidFill>
              </a:rPr>
              <a:t>10</a:t>
            </a:r>
            <a:r>
              <a:rPr lang="en-US" sz="2000" b="1" baseline="30000" dirty="0" smtClean="0">
                <a:solidFill>
                  <a:schemeClr val="tx1"/>
                </a:solidFill>
              </a:rPr>
              <a:t>th</a:t>
            </a:r>
            <a:r>
              <a:rPr lang="en-US" sz="2000" b="1" dirty="0" smtClean="0">
                <a:solidFill>
                  <a:schemeClr val="tx1"/>
                </a:solidFill>
              </a:rPr>
              <a:t> and 12</a:t>
            </a:r>
            <a:r>
              <a:rPr lang="en-US" sz="2000" b="1" baseline="30000" dirty="0" smtClean="0">
                <a:solidFill>
                  <a:schemeClr val="tx1"/>
                </a:solidFill>
              </a:rPr>
              <a:t>th</a:t>
            </a:r>
            <a:r>
              <a:rPr lang="en-US" sz="2000" b="1" dirty="0" smtClean="0">
                <a:solidFill>
                  <a:schemeClr val="tx1"/>
                </a:solidFill>
              </a:rPr>
              <a:t>  Board exams are there</a:t>
            </a:r>
          </a:p>
          <a:p>
            <a:pPr>
              <a:buFont typeface="Wingdings" charset="2"/>
              <a:buChar char="q"/>
            </a:pPr>
            <a:r>
              <a:rPr lang="en-US" sz="2000" b="1" dirty="0" smtClean="0">
                <a:solidFill>
                  <a:schemeClr val="tx1"/>
                </a:solidFill>
              </a:rPr>
              <a:t>Second chance at board exam to improve score</a:t>
            </a:r>
          </a:p>
          <a:p>
            <a:pPr>
              <a:buFont typeface="Wingdings" charset="2"/>
              <a:buChar char="q"/>
            </a:pPr>
            <a:r>
              <a:rPr lang="en-US" sz="2000" b="1" dirty="0" smtClean="0">
                <a:solidFill>
                  <a:schemeClr val="tx1"/>
                </a:solidFill>
              </a:rPr>
              <a:t>Board exam will offer level of exam for different subject</a:t>
            </a:r>
          </a:p>
          <a:p>
            <a:pPr>
              <a:buFont typeface="Wingdings" charset="2"/>
              <a:buChar char="q"/>
            </a:pPr>
            <a:r>
              <a:rPr lang="en-US" sz="2000" b="1" dirty="0" smtClean="0">
                <a:solidFill>
                  <a:schemeClr val="tx1"/>
                </a:solidFill>
              </a:rPr>
              <a:t>Flexibility to choose subject</a:t>
            </a:r>
          </a:p>
          <a:p>
            <a:pPr>
              <a:buFont typeface="Wingdings" charset="2"/>
              <a:buChar char="q"/>
            </a:pPr>
            <a:r>
              <a:rPr lang="en-US" sz="2000" b="1" dirty="0" smtClean="0">
                <a:solidFill>
                  <a:schemeClr val="tx1"/>
                </a:solidFill>
              </a:rPr>
              <a:t>Student hav</a:t>
            </a:r>
            <a:r>
              <a:rPr lang="en-US" sz="2000" b="1" dirty="0" smtClean="0">
                <a:solidFill>
                  <a:schemeClr val="tx1"/>
                </a:solidFill>
              </a:rPr>
              <a:t>e to choose subject from 9</a:t>
            </a:r>
            <a:r>
              <a:rPr lang="en-US" sz="2000" b="1" baseline="30000" dirty="0" smtClean="0">
                <a:solidFill>
                  <a:schemeClr val="tx1"/>
                </a:solidFill>
              </a:rPr>
              <a:t>th</a:t>
            </a:r>
            <a:r>
              <a:rPr lang="en-US" sz="2000" b="1" dirty="0" smtClean="0">
                <a:solidFill>
                  <a:schemeClr val="tx1"/>
                </a:solidFill>
              </a:rPr>
              <a:t>  class (previously student choose subject in 11</a:t>
            </a:r>
            <a:r>
              <a:rPr lang="en-US" sz="2000" b="1" baseline="30000" dirty="0" smtClean="0">
                <a:solidFill>
                  <a:schemeClr val="tx1"/>
                </a:solidFill>
              </a:rPr>
              <a:t>th</a:t>
            </a:r>
            <a:r>
              <a:rPr lang="en-US" sz="2000" b="1" dirty="0" smtClean="0">
                <a:solidFill>
                  <a:schemeClr val="tx1"/>
                </a:solidFill>
              </a:rPr>
              <a:t> class)</a:t>
            </a:r>
          </a:p>
          <a:p>
            <a:pPr>
              <a:buFont typeface="Wingdings" charset="2"/>
              <a:buChar char="q"/>
            </a:pPr>
            <a:r>
              <a:rPr lang="en-US" sz="2000" b="1" dirty="0">
                <a:solidFill>
                  <a:schemeClr val="tx1"/>
                </a:solidFill>
              </a:rPr>
              <a:t>Vocational subject given same weightage</a:t>
            </a:r>
          </a:p>
          <a:p>
            <a:pPr>
              <a:buFont typeface="Wingdings" charset="2"/>
              <a:buChar char="q"/>
            </a:pPr>
            <a:endParaRPr lang="en-US" sz="2000" b="1" dirty="0" smtClean="0">
              <a:solidFill>
                <a:schemeClr val="tx1"/>
              </a:solidFill>
            </a:endParaRPr>
          </a:p>
          <a:p>
            <a:pPr>
              <a:buFont typeface="Wingdings" charset="2"/>
              <a:buChar char="q"/>
            </a:pPr>
            <a:endParaRPr lang="en-US" sz="2000" b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1791" y="209550"/>
            <a:ext cx="1905000" cy="52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34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Changes in Higher Education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charset="2"/>
              <a:buChar char="q"/>
            </a:pPr>
            <a:r>
              <a:rPr lang="en-US" sz="2000" b="1" dirty="0" smtClean="0">
                <a:solidFill>
                  <a:schemeClr val="tx1"/>
                </a:solidFill>
              </a:rPr>
              <a:t>National Curricular Framework for school education with help of NCERT will be made (NCFSE 2020-21)</a:t>
            </a:r>
          </a:p>
          <a:p>
            <a:pPr>
              <a:buFont typeface="Wingdings" charset="2"/>
              <a:buChar char="q"/>
            </a:pPr>
            <a:r>
              <a:rPr lang="en-US" sz="2000" b="1" dirty="0" smtClean="0">
                <a:solidFill>
                  <a:schemeClr val="tx1"/>
                </a:solidFill>
              </a:rPr>
              <a:t>Single stream institute to become multidisciplinary by 2040</a:t>
            </a:r>
          </a:p>
          <a:p>
            <a:pPr>
              <a:buFont typeface="Wingdings" charset="2"/>
              <a:buChar char="q"/>
            </a:pPr>
            <a:r>
              <a:rPr lang="en-US" sz="2000" b="1" dirty="0" smtClean="0">
                <a:solidFill>
                  <a:schemeClr val="tx1"/>
                </a:solidFill>
              </a:rPr>
              <a:t>Common entrance Exam (CEE) for </a:t>
            </a:r>
            <a:r>
              <a:rPr lang="en-US" sz="2000" b="1" dirty="0" err="1" smtClean="0">
                <a:solidFill>
                  <a:schemeClr val="tx1"/>
                </a:solidFill>
              </a:rPr>
              <a:t>universties</a:t>
            </a:r>
            <a:r>
              <a:rPr lang="en-US" sz="2000" b="1" dirty="0" smtClean="0">
                <a:solidFill>
                  <a:schemeClr val="tx1"/>
                </a:solidFill>
              </a:rPr>
              <a:t> admission by National Testing Agency</a:t>
            </a:r>
          </a:p>
          <a:p>
            <a:pPr>
              <a:buFont typeface="Wingdings" charset="2"/>
              <a:buChar char="q"/>
            </a:pPr>
            <a:r>
              <a:rPr lang="en-US" sz="2000" b="1" dirty="0" smtClean="0">
                <a:solidFill>
                  <a:schemeClr val="tx1"/>
                </a:solidFill>
              </a:rPr>
              <a:t>CEE will be conducted at least two time in one year</a:t>
            </a:r>
          </a:p>
          <a:p>
            <a:pPr>
              <a:buFont typeface="Wingdings" charset="2"/>
              <a:buChar char="q"/>
            </a:pPr>
            <a:endParaRPr lang="en-US" sz="2000" b="1" dirty="0">
              <a:solidFill>
                <a:schemeClr val="tx1"/>
              </a:solidFill>
            </a:endParaRPr>
          </a:p>
          <a:p>
            <a:pPr>
              <a:buFont typeface="Wingdings" charset="2"/>
              <a:buChar char="q"/>
            </a:pPr>
            <a:endParaRPr lang="en-US" sz="2000" b="1" dirty="0" smtClean="0">
              <a:solidFill>
                <a:schemeClr val="tx1"/>
              </a:solidFill>
            </a:endParaRPr>
          </a:p>
          <a:p>
            <a:pPr>
              <a:buFont typeface="Wingdings" charset="2"/>
              <a:buChar char="q"/>
            </a:pPr>
            <a:endParaRPr lang="en-US" sz="2000" b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1791" y="209550"/>
            <a:ext cx="1905000" cy="52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193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tx1"/>
                </a:solidFill>
              </a:rPr>
              <a:t>NEP 2020- Teachers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charset="2"/>
              <a:buChar char="q"/>
            </a:pPr>
            <a:r>
              <a:rPr lang="en-US" sz="3200" b="1" dirty="0" smtClean="0">
                <a:solidFill>
                  <a:schemeClr val="tx1"/>
                </a:solidFill>
              </a:rPr>
              <a:t>Student- Teacher ratio aim to be 30:1</a:t>
            </a:r>
          </a:p>
          <a:p>
            <a:pPr>
              <a:buFont typeface="Wingdings" charset="2"/>
              <a:buChar char="q"/>
            </a:pPr>
            <a:r>
              <a:rPr lang="en-US" sz="3200" b="1" dirty="0" smtClean="0">
                <a:solidFill>
                  <a:schemeClr val="tx1"/>
                </a:solidFill>
              </a:rPr>
              <a:t>High quality resource for teacher on DIKSHA portal</a:t>
            </a:r>
          </a:p>
          <a:p>
            <a:pPr>
              <a:buFont typeface="Wingdings" charset="2"/>
              <a:buChar char="q"/>
            </a:pPr>
            <a:r>
              <a:rPr lang="en-US" sz="3200" b="1" dirty="0" smtClean="0">
                <a:solidFill>
                  <a:schemeClr val="tx1"/>
                </a:solidFill>
              </a:rPr>
              <a:t>4 year integrated B.ED Degree minimum to become teacher</a:t>
            </a:r>
            <a:endParaRPr lang="en-US" sz="3200" b="1" dirty="0" smtClean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1791" y="209550"/>
            <a:ext cx="1905000" cy="52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39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Previous Education Policies</a:t>
            </a:r>
            <a:endParaRPr lang="en-US" sz="4800" b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134288"/>
            <a:ext cx="1905000" cy="521125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800" dirty="0" smtClean="0">
                <a:solidFill>
                  <a:schemeClr val="tx1"/>
                </a:solidFill>
              </a:rPr>
              <a:t>1968- 1</a:t>
            </a:r>
            <a:r>
              <a:rPr lang="en-US" sz="2800" baseline="30000" dirty="0" smtClean="0">
                <a:solidFill>
                  <a:schemeClr val="tx1"/>
                </a:solidFill>
              </a:rPr>
              <a:t>st</a:t>
            </a:r>
            <a:r>
              <a:rPr lang="en-US" sz="2800" dirty="0" smtClean="0">
                <a:solidFill>
                  <a:schemeClr val="tx1"/>
                </a:solidFill>
              </a:rPr>
              <a:t> Education Policy – Indira Gandhi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solidFill>
                  <a:schemeClr val="tx1"/>
                </a:solidFill>
              </a:rPr>
              <a:t>1986- 2</a:t>
            </a:r>
            <a:r>
              <a:rPr lang="en-US" sz="2800" baseline="30000" dirty="0" smtClean="0">
                <a:solidFill>
                  <a:schemeClr val="tx1"/>
                </a:solidFill>
              </a:rPr>
              <a:t>nd</a:t>
            </a:r>
            <a:r>
              <a:rPr lang="en-US" sz="2800" dirty="0" smtClean="0">
                <a:solidFill>
                  <a:schemeClr val="tx1"/>
                </a:solidFill>
              </a:rPr>
              <a:t> Education Policy- Rajiv Gandhi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solidFill>
                  <a:schemeClr val="tx1"/>
                </a:solidFill>
              </a:rPr>
              <a:t>1992- Modified 2</a:t>
            </a:r>
            <a:r>
              <a:rPr lang="en-US" sz="2800" baseline="30000" dirty="0" smtClean="0">
                <a:solidFill>
                  <a:schemeClr val="tx1"/>
                </a:solidFill>
              </a:rPr>
              <a:t>nd</a:t>
            </a:r>
            <a:r>
              <a:rPr lang="en-US" sz="2800" dirty="0" smtClean="0">
                <a:solidFill>
                  <a:schemeClr val="tx1"/>
                </a:solidFill>
              </a:rPr>
              <a:t> Education Policy PV </a:t>
            </a:r>
            <a:r>
              <a:rPr lang="en-US" sz="2800" dirty="0" err="1" smtClean="0">
                <a:solidFill>
                  <a:schemeClr val="tx1"/>
                </a:solidFill>
              </a:rPr>
              <a:t>Narasimha</a:t>
            </a:r>
            <a:r>
              <a:rPr lang="en-US" sz="2800" dirty="0" smtClean="0">
                <a:solidFill>
                  <a:schemeClr val="tx1"/>
                </a:solidFill>
              </a:rPr>
              <a:t> Rao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solidFill>
                  <a:schemeClr val="tx1"/>
                </a:solidFill>
              </a:rPr>
              <a:t>2009- Right to Education Article 21 A(6-14 year free and compulsory education)- Manmohan Singh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solidFill>
                  <a:schemeClr val="tx1"/>
                </a:solidFill>
              </a:rPr>
              <a:t>2020-3</a:t>
            </a:r>
            <a:r>
              <a:rPr lang="en-US" sz="2800" baseline="30000" dirty="0" smtClean="0">
                <a:solidFill>
                  <a:schemeClr val="tx1"/>
                </a:solidFill>
              </a:rPr>
              <a:t>rd</a:t>
            </a:r>
            <a:r>
              <a:rPr lang="en-US" sz="2800" dirty="0" smtClean="0">
                <a:solidFill>
                  <a:schemeClr val="tx1"/>
                </a:solidFill>
              </a:rPr>
              <a:t> Education Policy Narendra Modi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Committee Recommendations	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200" dirty="0" smtClean="0">
                <a:solidFill>
                  <a:schemeClr val="tx1"/>
                </a:solidFill>
              </a:rPr>
              <a:t>Former ISRO chief </a:t>
            </a:r>
            <a:r>
              <a:rPr lang="en-US" sz="3200" dirty="0">
                <a:solidFill>
                  <a:schemeClr val="tx1"/>
                </a:solidFill>
              </a:rPr>
              <a:t>Dr. </a:t>
            </a:r>
            <a:r>
              <a:rPr lang="en-US" sz="3200" b="1" dirty="0" err="1">
                <a:solidFill>
                  <a:schemeClr val="tx1"/>
                </a:solidFill>
              </a:rPr>
              <a:t>Kasturirangan</a:t>
            </a:r>
            <a:r>
              <a:rPr lang="en-US" sz="3200" dirty="0">
                <a:solidFill>
                  <a:schemeClr val="tx1"/>
                </a:solidFill>
              </a:rPr>
              <a:t> </a:t>
            </a:r>
            <a:r>
              <a:rPr lang="en-US" sz="3200" dirty="0" smtClean="0">
                <a:solidFill>
                  <a:schemeClr val="tx1"/>
                </a:solidFill>
              </a:rPr>
              <a:t> lead 9 member committee drafted NEP 2019 which became NEP 2020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200" dirty="0" smtClean="0">
                <a:solidFill>
                  <a:schemeClr val="tx1"/>
                </a:solidFill>
              </a:rPr>
              <a:t>Education comes under concurrent list so recommendation in NEP 2020 is not mandatory to states</a:t>
            </a:r>
            <a:endParaRPr lang="en-US" sz="32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134288"/>
            <a:ext cx="1905000" cy="52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8515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654475"/>
            <a:ext cx="7543800" cy="648546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Why New Education Policy Required ?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400" y="1289050"/>
            <a:ext cx="5791200" cy="3854450"/>
          </a:xfr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133350"/>
            <a:ext cx="1905000" cy="5211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715000" y="1581150"/>
            <a:ext cx="3200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dirty="0" smtClean="0"/>
              <a:t>India adopted SDG goals in 2015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dirty="0" smtClean="0"/>
              <a:t>By 2030 India seek to ensure inclusive and quality education and promote lifelong learning opportunities for all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80655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654475"/>
            <a:ext cx="7543800" cy="648546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Why New Education Policy Required ?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133350"/>
            <a:ext cx="1905000" cy="5211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200" y="1581150"/>
            <a:ext cx="8458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The survey  titled "National Employability report engineers annual report </a:t>
            </a:r>
            <a:r>
              <a:rPr lang="en-US" sz="3200" dirty="0" smtClean="0"/>
              <a:t>2019“ said </a:t>
            </a:r>
            <a:r>
              <a:rPr lang="en-US" sz="3200" dirty="0"/>
              <a:t>Approximately 80 percent of Indian engineering graduates are not employable in the current knowledge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0062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0"/>
            <a:ext cx="1905000" cy="5211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23" y="0"/>
            <a:ext cx="6378677" cy="51435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629400" y="742950"/>
            <a:ext cx="21336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smtClean="0"/>
              <a:t>Earlier 10+2 structure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smtClean="0"/>
              <a:t>NEP 2020 brings </a:t>
            </a:r>
          </a:p>
          <a:p>
            <a:r>
              <a:rPr lang="en-US" dirty="0" smtClean="0"/>
              <a:t>     5+3+3+4     </a:t>
            </a:r>
          </a:p>
          <a:p>
            <a:r>
              <a:rPr lang="en-US" dirty="0"/>
              <a:t> </a:t>
            </a:r>
            <a:r>
              <a:rPr lang="en-US" dirty="0" smtClean="0"/>
              <a:t>    structure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smtClean="0"/>
              <a:t>NEP 2020 brings first 3 year in formal education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55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Changes in School Education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charset="2"/>
              <a:buChar char="q"/>
            </a:pPr>
            <a:r>
              <a:rPr lang="en-US" sz="2400" b="1" dirty="0" err="1" smtClean="0">
                <a:solidFill>
                  <a:schemeClr val="tx1"/>
                </a:solidFill>
              </a:rPr>
              <a:t>Upto</a:t>
            </a:r>
            <a:r>
              <a:rPr lang="en-US" sz="2400" b="1" dirty="0" smtClean="0">
                <a:solidFill>
                  <a:schemeClr val="tx1"/>
                </a:solidFill>
              </a:rPr>
              <a:t> 5 </a:t>
            </a:r>
            <a:r>
              <a:rPr lang="en-US" sz="2400" b="1" dirty="0" err="1" smtClean="0">
                <a:solidFill>
                  <a:schemeClr val="tx1"/>
                </a:solidFill>
              </a:rPr>
              <a:t>th</a:t>
            </a:r>
            <a:r>
              <a:rPr lang="en-US" sz="2400" b="1" dirty="0" smtClean="0">
                <a:solidFill>
                  <a:schemeClr val="tx1"/>
                </a:solidFill>
              </a:rPr>
              <a:t> grade education should be in Mother tongue</a:t>
            </a:r>
          </a:p>
          <a:p>
            <a:pPr>
              <a:buFont typeface="Wingdings" charset="2"/>
              <a:buChar char="q"/>
            </a:pPr>
            <a:r>
              <a:rPr lang="en-US" sz="2400" b="1" dirty="0" smtClean="0">
                <a:solidFill>
                  <a:schemeClr val="tx1"/>
                </a:solidFill>
              </a:rPr>
              <a:t>Report Card will be comprehensive based on SKILL+ CAPABILITIES</a:t>
            </a:r>
          </a:p>
          <a:p>
            <a:pPr>
              <a:buFont typeface="Wingdings" charset="2"/>
              <a:buChar char="q"/>
            </a:pPr>
            <a:r>
              <a:rPr lang="en-US" sz="2400" b="1" dirty="0" smtClean="0">
                <a:solidFill>
                  <a:schemeClr val="tx1"/>
                </a:solidFill>
              </a:rPr>
              <a:t>Student to learn coding from class 6</a:t>
            </a:r>
          </a:p>
          <a:p>
            <a:pPr>
              <a:buFont typeface="Wingdings" charset="2"/>
              <a:buChar char="q"/>
            </a:pPr>
            <a:r>
              <a:rPr lang="en-US" sz="2400" b="1" dirty="0" smtClean="0">
                <a:solidFill>
                  <a:schemeClr val="tx1"/>
                </a:solidFill>
              </a:rPr>
              <a:t>NEP 2020 aim to achieve universal foundation literacy and numeracy in primary education by 2025</a:t>
            </a:r>
            <a:endParaRPr lang="en-US" sz="2400" b="1" dirty="0" smtClean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1791" y="209550"/>
            <a:ext cx="1905000" cy="52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307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Changes in Higher Education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charset="2"/>
              <a:buChar char="q"/>
            </a:pPr>
            <a:r>
              <a:rPr lang="en-US" sz="2000" b="1" dirty="0" smtClean="0">
                <a:solidFill>
                  <a:schemeClr val="tx1"/>
                </a:solidFill>
              </a:rPr>
              <a:t>Replacing UGC and AICTE with Higher Education Commission of India (HECE)- single regulator ( excluding Medical an Law)</a:t>
            </a:r>
          </a:p>
          <a:p>
            <a:pPr>
              <a:buFont typeface="Wingdings" charset="2"/>
              <a:buChar char="q"/>
            </a:pPr>
            <a:r>
              <a:rPr lang="en-US" sz="2000" b="1" dirty="0" smtClean="0">
                <a:solidFill>
                  <a:schemeClr val="tx1"/>
                </a:solidFill>
              </a:rPr>
              <a:t>Introduction of 4 year multidisciplinary bachelor’s Programme with multiple Exit Options</a:t>
            </a:r>
          </a:p>
          <a:p>
            <a:pPr>
              <a:buFont typeface="Wingdings" charset="2"/>
              <a:buChar char="q"/>
            </a:pPr>
            <a:r>
              <a:rPr lang="en-US" sz="2000" b="1" dirty="0" smtClean="0">
                <a:solidFill>
                  <a:schemeClr val="tx1"/>
                </a:solidFill>
              </a:rPr>
              <a:t>Discontinuation of MPHIL</a:t>
            </a:r>
          </a:p>
          <a:p>
            <a:pPr>
              <a:buFont typeface="Wingdings" charset="2"/>
              <a:buChar char="q"/>
            </a:pPr>
            <a:endParaRPr lang="en-US" sz="2000" b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1791" y="209550"/>
            <a:ext cx="1905000" cy="521125"/>
          </a:xfrm>
          <a:prstGeom prst="rect">
            <a:avLst/>
          </a:prstGeom>
        </p:spPr>
      </p:pic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538852418"/>
              </p:ext>
            </p:extLst>
          </p:nvPr>
        </p:nvGraphicFramePr>
        <p:xfrm>
          <a:off x="822960" y="2694941"/>
          <a:ext cx="4953000" cy="162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289978051"/>
              </p:ext>
            </p:extLst>
          </p:nvPr>
        </p:nvGraphicFramePr>
        <p:xfrm>
          <a:off x="822960" y="3477180"/>
          <a:ext cx="4953000" cy="162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7" name="Rectangle 6"/>
          <p:cNvSpPr/>
          <p:nvPr/>
        </p:nvSpPr>
        <p:spPr>
          <a:xfrm>
            <a:off x="6248400" y="3257550"/>
            <a:ext cx="2209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BEFORE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248400" y="4069511"/>
            <a:ext cx="2209800" cy="5020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AFTER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83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9119421"/>
              </p:ext>
            </p:extLst>
          </p:nvPr>
        </p:nvGraphicFramePr>
        <p:xfrm>
          <a:off x="-76198" y="0"/>
          <a:ext cx="9220197" cy="5143500"/>
        </p:xfrm>
        <a:graphic>
          <a:graphicData uri="http://schemas.openxmlformats.org/drawingml/2006/table">
            <a:tbl>
              <a:tblPr/>
              <a:tblGrid>
                <a:gridCol w="1752598">
                  <a:extLst>
                    <a:ext uri="{9D8B030D-6E8A-4147-A177-3AD203B41FA5}">
                      <a16:colId xmlns:a16="http://schemas.microsoft.com/office/drawing/2014/main" val="3518378175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120639063"/>
                    </a:ext>
                  </a:extLst>
                </a:gridCol>
                <a:gridCol w="2999014">
                  <a:extLst>
                    <a:ext uri="{9D8B030D-6E8A-4147-A177-3AD203B41FA5}">
                      <a16:colId xmlns:a16="http://schemas.microsoft.com/office/drawing/2014/main" val="3221229420"/>
                    </a:ext>
                  </a:extLst>
                </a:gridCol>
                <a:gridCol w="2334985">
                  <a:extLst>
                    <a:ext uri="{9D8B030D-6E8A-4147-A177-3AD203B41FA5}">
                      <a16:colId xmlns:a16="http://schemas.microsoft.com/office/drawing/2014/main" val="3616385020"/>
                    </a:ext>
                  </a:extLst>
                </a:gridCol>
              </a:tblGrid>
              <a:tr h="568136"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effectLst/>
                        </a:rPr>
                        <a:t>Aspect</a:t>
                      </a:r>
                    </a:p>
                  </a:txBody>
                  <a:tcPr marL="59957" marR="59957" marT="39971" marB="39971" anchor="ctr">
                    <a:lnL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effectLst/>
                        </a:rPr>
                        <a:t>Before NEP 2020 (3-Year Degree)</a:t>
                      </a:r>
                    </a:p>
                  </a:txBody>
                  <a:tcPr marL="59957" marR="59957" marT="39971" marB="39971" anchor="ctr">
                    <a:lnL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effectLst/>
                        </a:rPr>
                        <a:t>3-Year Degree (After NEP 2020)</a:t>
                      </a:r>
                    </a:p>
                  </a:txBody>
                  <a:tcPr marL="59957" marR="59957" marT="39971" marB="39971" anchor="ctr">
                    <a:lnL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/>
                        </a:rPr>
                        <a:t>4-Year Degree (After NEP 2020)</a:t>
                      </a:r>
                    </a:p>
                  </a:txBody>
                  <a:tcPr marL="59957" marR="59957" marT="39971" marB="39971" anchor="ctr">
                    <a:lnL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5289325"/>
                  </a:ext>
                </a:extLst>
              </a:tr>
              <a:tr h="807382"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effectLst/>
                        </a:rPr>
                        <a:t>Exit Option</a:t>
                      </a:r>
                    </a:p>
                  </a:txBody>
                  <a:tcPr marL="59957" marR="59957" marT="39971" marB="39971" anchor="ctr">
                    <a:lnL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effectLst/>
                        </a:rPr>
                        <a:t>Not Available (Available only for five-year Integrated Courses)</a:t>
                      </a:r>
                    </a:p>
                  </a:txBody>
                  <a:tcPr marL="59957" marR="59957" marT="39971" marB="39971" anchor="ctr">
                    <a:lnL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/>
                        </a:rPr>
                        <a:t>Available after 1</a:t>
                      </a:r>
                      <a:r>
                        <a:rPr lang="en-US" sz="1400" b="1" baseline="30000" dirty="0">
                          <a:effectLst/>
                        </a:rPr>
                        <a:t>st</a:t>
                      </a:r>
                      <a:r>
                        <a:rPr lang="en-US" sz="1400" b="1" dirty="0">
                          <a:effectLst/>
                        </a:rPr>
                        <a:t> year, Second-Year</a:t>
                      </a:r>
                    </a:p>
                  </a:txBody>
                  <a:tcPr marL="59957" marR="59957" marT="39971" marB="39971" anchor="ctr">
                    <a:lnL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effectLst/>
                        </a:rPr>
                        <a:t>Available after 1</a:t>
                      </a:r>
                      <a:r>
                        <a:rPr lang="en-US" sz="1400" b="1" baseline="30000">
                          <a:effectLst/>
                        </a:rPr>
                        <a:t>st</a:t>
                      </a:r>
                      <a:r>
                        <a:rPr lang="en-US" sz="1400" b="1">
                          <a:effectLst/>
                        </a:rPr>
                        <a:t>, 2</a:t>
                      </a:r>
                      <a:r>
                        <a:rPr lang="en-US" sz="1400" b="1" baseline="30000">
                          <a:effectLst/>
                        </a:rPr>
                        <a:t>nd</a:t>
                      </a:r>
                      <a:r>
                        <a:rPr lang="en-US" sz="1400" b="1">
                          <a:effectLst/>
                        </a:rPr>
                        <a:t> and 3</a:t>
                      </a:r>
                      <a:r>
                        <a:rPr lang="en-US" sz="1400" b="1" baseline="30000">
                          <a:effectLst/>
                        </a:rPr>
                        <a:t>rd</a:t>
                      </a:r>
                      <a:r>
                        <a:rPr lang="en-US" sz="1400" b="1">
                          <a:effectLst/>
                        </a:rPr>
                        <a:t> year</a:t>
                      </a:r>
                    </a:p>
                  </a:txBody>
                  <a:tcPr marL="59957" marR="59957" marT="39971" marB="39971" anchor="ctr">
                    <a:lnL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9107337"/>
                  </a:ext>
                </a:extLst>
              </a:tr>
              <a:tr h="2242861"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effectLst/>
                        </a:rPr>
                        <a:t>Award of Degree</a:t>
                      </a:r>
                    </a:p>
                  </a:txBody>
                  <a:tcPr marL="59957" marR="59957" marT="39971" marB="39971" anchor="ctr">
                    <a:lnL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/>
                        </a:rPr>
                        <a:t>Mandatory to complete the full duration of the programme</a:t>
                      </a:r>
                    </a:p>
                  </a:txBody>
                  <a:tcPr marL="59957" marR="59957" marT="39971" marB="39971" anchor="ctr">
                    <a:lnL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>
                          <a:effectLst/>
                        </a:rPr>
                        <a:t>Candidates who wish to exit after the 1</a:t>
                      </a:r>
                      <a:r>
                        <a:rPr lang="en-US" sz="1400" b="1" baseline="30000" dirty="0">
                          <a:effectLst/>
                        </a:rPr>
                        <a:t>st</a:t>
                      </a:r>
                      <a:r>
                        <a:rPr lang="en-US" sz="1400" b="1" dirty="0">
                          <a:effectLst/>
                        </a:rPr>
                        <a:t> year will be awarded a Certificate in the field of study</a:t>
                      </a: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>
                          <a:effectLst/>
                        </a:rPr>
                        <a:t>Candidates who wish to exit after the 2</a:t>
                      </a:r>
                      <a:r>
                        <a:rPr lang="en-US" sz="1400" b="1" baseline="30000" dirty="0">
                          <a:effectLst/>
                        </a:rPr>
                        <a:t>nd</a:t>
                      </a:r>
                      <a:r>
                        <a:rPr lang="en-US" sz="1400" b="1" dirty="0">
                          <a:effectLst/>
                        </a:rPr>
                        <a:t> year will be awarded a Diploma in the field of study</a:t>
                      </a: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>
                          <a:effectLst/>
                        </a:rPr>
                        <a:t>Candidates who complete the three-years course will be awarded a degree.</a:t>
                      </a:r>
                    </a:p>
                  </a:txBody>
                  <a:tcPr marL="59957" marR="59957" marT="39971" marB="39971" anchor="ctr">
                    <a:lnL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US" sz="1400" b="1">
                          <a:effectLst/>
                        </a:rPr>
                        <a:t>Candidates who wish to continue after the 3</a:t>
                      </a:r>
                      <a:r>
                        <a:rPr lang="en-US" sz="1400" b="1" baseline="30000">
                          <a:effectLst/>
                        </a:rPr>
                        <a:t>rd</a:t>
                      </a:r>
                      <a:r>
                        <a:rPr lang="en-US" sz="1400" b="1">
                          <a:effectLst/>
                        </a:rPr>
                        <a:t> year can specialize in a different field apart from the mandatory major or minor.</a:t>
                      </a: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US" sz="1400" b="1">
                          <a:effectLst/>
                        </a:rPr>
                        <a:t>Exit options will be applicable at par with three-year degree courses.</a:t>
                      </a:r>
                    </a:p>
                  </a:txBody>
                  <a:tcPr marL="59957" marR="59957" marT="39971" marB="39971" anchor="ctr">
                    <a:lnL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8848441"/>
                  </a:ext>
                </a:extLst>
              </a:tr>
              <a:tr h="152512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/>
                        </a:rPr>
                        <a:t>Scope of Research</a:t>
                      </a:r>
                    </a:p>
                  </a:txBody>
                  <a:tcPr marL="59957" marR="59957" marT="39971" marB="39971" anchor="ctr">
                    <a:lnL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effectLst/>
                        </a:rPr>
                        <a:t>Minimal</a:t>
                      </a:r>
                    </a:p>
                  </a:txBody>
                  <a:tcPr marL="59957" marR="59957" marT="39971" marB="39971" anchor="ctr">
                    <a:lnL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/>
                        </a:rPr>
                        <a:t>Candidates who do not wish to continue with 4</a:t>
                      </a:r>
                      <a:r>
                        <a:rPr lang="en-US" sz="1400" b="1" baseline="30000" dirty="0">
                          <a:effectLst/>
                        </a:rPr>
                        <a:t>th</a:t>
                      </a:r>
                      <a:r>
                        <a:rPr lang="en-US" sz="1400" b="1" dirty="0">
                          <a:effectLst/>
                        </a:rPr>
                        <a:t> year will have to complete the research project in the 2</a:t>
                      </a:r>
                      <a:r>
                        <a:rPr lang="en-US" sz="1400" b="1" baseline="30000" dirty="0">
                          <a:effectLst/>
                        </a:rPr>
                        <a:t>nd</a:t>
                      </a:r>
                      <a:r>
                        <a:rPr lang="en-US" sz="1400" b="1" dirty="0">
                          <a:effectLst/>
                        </a:rPr>
                        <a:t>-year of Master’s programme (applicable only for those students who opt for Master’s).</a:t>
                      </a:r>
                    </a:p>
                  </a:txBody>
                  <a:tcPr marL="59957" marR="59957" marT="39971" marB="39971" anchor="ctr">
                    <a:lnL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/>
                        </a:rPr>
                        <a:t>Candidates who complete 4-year degree courses will also get ‘Degree with Research’ if he/ she completes rigorous research specified by the Higher Education institute.</a:t>
                      </a:r>
                    </a:p>
                  </a:txBody>
                  <a:tcPr marL="59957" marR="59957" marT="39971" marB="39971" anchor="ctr">
                    <a:lnL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6631770"/>
                  </a:ext>
                </a:extLst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04950"/>
            <a:ext cx="1905000" cy="52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293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92F831A-BD16-4DAF-8CAE-F21564186FD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586</Words>
  <Application>Microsoft Office PowerPoint</Application>
  <PresentationFormat>On-screen Show (16:9)</PresentationFormat>
  <Paragraphs>98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Wingdings</vt:lpstr>
      <vt:lpstr>Retrospect</vt:lpstr>
      <vt:lpstr>PowerPoint Presentation</vt:lpstr>
      <vt:lpstr>Previous Education Policies</vt:lpstr>
      <vt:lpstr>Committee Recommendations </vt:lpstr>
      <vt:lpstr>Why New Education Policy Required ?</vt:lpstr>
      <vt:lpstr>Why New Education Policy Required ?</vt:lpstr>
      <vt:lpstr>PowerPoint Presentation</vt:lpstr>
      <vt:lpstr>Changes in School Education</vt:lpstr>
      <vt:lpstr>Changes in Higher Education</vt:lpstr>
      <vt:lpstr>PowerPoint Presentation</vt:lpstr>
      <vt:lpstr>PowerPoint Presentation</vt:lpstr>
      <vt:lpstr>Changes in Higher Education</vt:lpstr>
      <vt:lpstr>Changes in Higher Education- Board Exam</vt:lpstr>
      <vt:lpstr>Changes in Higher Education</vt:lpstr>
      <vt:lpstr>NEP 2020- Teachers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2016-04-15T09:42:37Z</dcterms:created>
  <dcterms:modified xsi:type="dcterms:W3CDTF">2020-10-16T06:36:35Z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TC101769309990</vt:lpwstr>
  </property>
</Properties>
</file>